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78" r:id="rId4"/>
    <p:sldId id="287" r:id="rId5"/>
    <p:sldId id="288" r:id="rId6"/>
    <p:sldId id="289" r:id="rId7"/>
    <p:sldId id="279" r:id="rId8"/>
    <p:sldId id="280" r:id="rId9"/>
    <p:sldId id="281" r:id="rId10"/>
    <p:sldId id="282" r:id="rId11"/>
    <p:sldId id="284" r:id="rId12"/>
    <p:sldId id="290" r:id="rId13"/>
    <p:sldId id="294" r:id="rId14"/>
    <p:sldId id="295" r:id="rId15"/>
    <p:sldId id="296" r:id="rId16"/>
    <p:sldId id="297" r:id="rId17"/>
    <p:sldId id="298" r:id="rId18"/>
    <p:sldId id="291" r:id="rId19"/>
    <p:sldId id="292" r:id="rId20"/>
    <p:sldId id="293" r:id="rId21"/>
    <p:sldId id="285" r:id="rId22"/>
    <p:sldId id="286" r:id="rId23"/>
    <p:sldId id="299" r:id="rId24"/>
    <p:sldId id="300" r:id="rId25"/>
    <p:sldId id="314" r:id="rId26"/>
    <p:sldId id="301" r:id="rId27"/>
    <p:sldId id="313" r:id="rId28"/>
    <p:sldId id="302" r:id="rId29"/>
    <p:sldId id="303" r:id="rId30"/>
    <p:sldId id="315" r:id="rId31"/>
    <p:sldId id="304" r:id="rId32"/>
    <p:sldId id="305" r:id="rId33"/>
    <p:sldId id="306" r:id="rId34"/>
    <p:sldId id="307" r:id="rId35"/>
    <p:sldId id="308" r:id="rId36"/>
    <p:sldId id="309" r:id="rId37"/>
    <p:sldId id="310" r:id="rId38"/>
    <p:sldId id="311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C66020-E6B3-4CF0-A464-017769166792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ruslist.com/ru/viruses/encyclopedia?chapter=156771151" TargetMode="External"/><Relationship Id="rId2" Type="http://schemas.openxmlformats.org/officeDocument/2006/relationships/hyperlink" Target="http://www.viruslist.com/ru/viruses/encyclopedia?chapter=15677099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iruslist.com/ru/viruses/encyclopedia?chapter=156771182" TargetMode="External"/><Relationship Id="rId4" Type="http://schemas.openxmlformats.org/officeDocument/2006/relationships/hyperlink" Target="http://www.viruslist.com/ru/viruses/encyclopedia?chapter=156771003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7851648" cy="3000396"/>
          </a:xfrm>
        </p:spPr>
        <p:txBody>
          <a:bodyPr>
            <a:normAutofit/>
          </a:bodyPr>
          <a:lstStyle/>
          <a:p>
            <a:pPr algn="ctr" font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0" dirty="0" smtClean="0">
                <a:latin typeface="Arial Cyr"/>
              </a:rPr>
              <a:t>Malware </a:t>
            </a:r>
            <a:r>
              <a:rPr lang="ru-RU" sz="3600" b="0" dirty="0" smtClean="0">
                <a:latin typeface="Arial Cyr"/>
              </a:rPr>
              <a:t/>
            </a:r>
            <a:br>
              <a:rPr lang="ru-RU" sz="3600" b="0" dirty="0" smtClean="0">
                <a:latin typeface="Arial Cyr"/>
              </a:rPr>
            </a:br>
            <a:r>
              <a:rPr lang="en-US" sz="3600" b="0" dirty="0" smtClean="0">
                <a:latin typeface="Arial Cyr"/>
              </a:rPr>
              <a:t>(</a:t>
            </a:r>
            <a:r>
              <a:rPr lang="ru-RU" sz="3600" b="0" dirty="0" smtClean="0">
                <a:latin typeface="Arial Cyr"/>
              </a:rPr>
              <a:t>Вредоносное ПО)</a:t>
            </a:r>
            <a:br>
              <a:rPr lang="ru-RU" sz="3600" b="0" dirty="0" smtClean="0">
                <a:latin typeface="Arial Cyr"/>
              </a:rPr>
            </a:b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Лекция 1. Компьютерные вирусы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429132"/>
            <a:ext cx="7854696" cy="1752600"/>
          </a:xfrm>
        </p:spPr>
        <p:txBody>
          <a:bodyPr/>
          <a:lstStyle/>
          <a:p>
            <a:r>
              <a:rPr lang="ru-RU" dirty="0" smtClean="0"/>
              <a:t>Заведующий кафедрой ЗСС</a:t>
            </a:r>
          </a:p>
          <a:p>
            <a:r>
              <a:rPr lang="ru-RU" dirty="0" smtClean="0"/>
              <a:t>к.т.н., доц. </a:t>
            </a:r>
            <a:r>
              <a:rPr lang="ru-RU" dirty="0" err="1" smtClean="0"/>
              <a:t>А.В.Красов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Рисунок 4" descr="emlema-zss-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4500570"/>
            <a:ext cx="1787220" cy="2071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14353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642918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b="1" dirty="0" smtClean="0"/>
                <a:t>Перезаписывающиеся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357158" y="1928802"/>
          <a:ext cx="8406039" cy="2214578"/>
        </p:xfrm>
        <a:graphic>
          <a:graphicData uri="http://schemas.openxmlformats.org/presentationml/2006/ole">
            <p:oleObj spid="_x0000_s5121" name="Visio" r:id="rId3" imgW="5129784" imgH="135026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072098"/>
          </a:xfrm>
        </p:spPr>
        <p:txBody>
          <a:bodyPr>
            <a:normAutofit/>
          </a:bodyPr>
          <a:lstStyle/>
          <a:p>
            <a:pPr marL="0" indent="358775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/>
              <a:t>Паразитические файловые вирусы при распространении своих копий изменяют содержимое файлов, оставляя сими файлы работоспособными.</a:t>
            </a:r>
          </a:p>
          <a:p>
            <a:pPr marL="0" indent="358775">
              <a:buNone/>
            </a:pPr>
            <a:r>
              <a:rPr lang="ru-RU" sz="2000" dirty="0" smtClean="0"/>
              <a:t>Основными типами таких вирусов являются вирусы, записывающиеся в начало файлов (</a:t>
            </a:r>
            <a:r>
              <a:rPr lang="ru-RU" sz="2000" dirty="0" err="1" smtClean="0"/>
              <a:t>prepending</a:t>
            </a:r>
            <a:r>
              <a:rPr lang="ru-RU" sz="2000" dirty="0" smtClean="0"/>
              <a:t>), в конец файлов (</a:t>
            </a:r>
            <a:r>
              <a:rPr lang="ru-RU" sz="2000" dirty="0" err="1" smtClean="0"/>
              <a:t>appending</a:t>
            </a:r>
            <a:r>
              <a:rPr lang="ru-RU" sz="2000" dirty="0" smtClean="0"/>
              <a:t>) и в середину файлов (</a:t>
            </a:r>
            <a:r>
              <a:rPr lang="ru-RU" sz="2000" dirty="0" err="1" smtClean="0"/>
              <a:t>inserting</a:t>
            </a:r>
            <a:r>
              <a:rPr lang="ru-RU" sz="2000" dirty="0" smtClean="0"/>
              <a:t>). В свою очередь, внедрение вирусов в середину файлов происходит различными методами — путем переноса части файла в его конец или копирования своего кода в заведомо неиспользуемые данные файла (cavity-вирусы).</a:t>
            </a:r>
          </a:p>
          <a:p>
            <a:pPr marL="0" indent="357188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14356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b="1" dirty="0" smtClean="0"/>
                <a:t>Паразитические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14356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r>
                <a:rPr lang="ru-RU" sz="2000" dirty="0" smtClean="0"/>
                <a:t>Внедрение вируса в начало файла</a:t>
              </a:r>
              <a:endParaRPr lang="ru-RU" sz="2000" b="1" i="1" dirty="0"/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285719" y="1714488"/>
          <a:ext cx="8600575" cy="3571900"/>
        </p:xfrm>
        <a:graphic>
          <a:graphicData uri="http://schemas.openxmlformats.org/presentationml/2006/ole">
            <p:oleObj spid="_x0000_s35841" name="Visio" r:id="rId3" imgW="5849112" imgH="2429256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14356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r>
                <a:rPr lang="ru-RU" sz="2000" dirty="0" smtClean="0"/>
                <a:t>Внедрение вируса в конец файла</a:t>
              </a:r>
              <a:endParaRPr lang="ru-RU" sz="2000" b="1" i="1" dirty="0"/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1071538" y="1500174"/>
          <a:ext cx="7000924" cy="4829514"/>
        </p:xfrm>
        <a:graphic>
          <a:graphicData uri="http://schemas.openxmlformats.org/presentationml/2006/ole">
            <p:oleObj spid="_x0000_s31745" name="Visio" r:id="rId3" imgW="5346192" imgH="368808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14356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r>
                <a:rPr lang="ru-RU" sz="2000" dirty="0" smtClean="0"/>
                <a:t>Внедрение вируса в середину файла</a:t>
              </a:r>
              <a:endParaRPr lang="ru-RU" sz="2000" b="1" i="1" dirty="0"/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1071538" y="1357298"/>
          <a:ext cx="6643734" cy="5069276"/>
        </p:xfrm>
        <a:graphic>
          <a:graphicData uri="http://schemas.openxmlformats.org/presentationml/2006/ole">
            <p:oleObj spid="_x0000_s30721" name="Visio" r:id="rId3" imgW="5309616" imgH="4050792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14356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r>
                <a:rPr lang="ru-RU" sz="2000" dirty="0" smtClean="0"/>
                <a:t>Вирусы без точки входа</a:t>
              </a:r>
              <a:endParaRPr lang="ru-RU" sz="2000" b="1" i="1" dirty="0"/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1000100" y="1357298"/>
          <a:ext cx="7000924" cy="5056830"/>
        </p:xfrm>
        <a:graphic>
          <a:graphicData uri="http://schemas.openxmlformats.org/presentationml/2006/ole">
            <p:oleObj spid="_x0000_s29697" name="Visio" r:id="rId3" imgW="6102096" imgH="4410456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14356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r>
                <a:rPr lang="ru-RU" sz="2000" dirty="0" smtClean="0"/>
                <a:t>Компаньоны</a:t>
              </a:r>
              <a:endParaRPr lang="ru-RU" sz="2000" b="1" dirty="0"/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214282" y="1643050"/>
          <a:ext cx="8678208" cy="1785950"/>
        </p:xfrm>
        <a:graphic>
          <a:graphicData uri="http://schemas.openxmlformats.org/presentationml/2006/ole">
            <p:oleObj spid="_x0000_s28673" name="Visio" r:id="rId3" imgW="6568440" imgH="135026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072098"/>
          </a:xfrm>
        </p:spPr>
        <p:txBody>
          <a:bodyPr>
            <a:normAutofit/>
          </a:bodyPr>
          <a:lstStyle/>
          <a:p>
            <a:pPr marL="0" indent="358775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/>
              <a:t>Существуют вирусы, которые никоим образом не связывают свое присутствие с каким-либо выполняемым файлом. При размножении они всего лишь копируют свой код в какие-либо каталоги дисков в надежде, что эти новые копии будут когда-либо запущены пользователем. Иногда эти вирусы дают своим копиям «специальные» имена, чтобы подтолкнуть пользователя на запуск своей копии — например, INSTALL.EXE или WINSTART.BAT.</a:t>
            </a:r>
          </a:p>
          <a:p>
            <a:pPr marL="0" indent="358775">
              <a:buNone/>
            </a:pPr>
            <a:r>
              <a:rPr lang="ru-RU" sz="2000" dirty="0" smtClean="0"/>
              <a:t>Некоторые вирусы записывают свои копии в архивы (ARJ, ZIP, RAR). Другие записывают команду запуска зараженного файла в BAT-файлы.</a:t>
            </a:r>
          </a:p>
          <a:p>
            <a:pPr marL="0" indent="358775">
              <a:buNone/>
            </a:pPr>
            <a:r>
              <a:rPr lang="ru-RU" sz="2000" dirty="0" smtClean="0"/>
              <a:t>Link-вирусы также не изменяют физического содержимого файлов, однако при запуске зараженного файла «заставляют» ОС выполнить свой код. Этой цели они достигают модификацией необходимых полей файловой системы.</a:t>
            </a:r>
          </a:p>
          <a:p>
            <a:pPr marL="0" indent="357188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14356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r>
                <a:rPr lang="ru-RU" sz="2000" dirty="0" smtClean="0"/>
                <a:t>Прочие способы заражения</a:t>
              </a:r>
              <a:endParaRPr lang="ru-RU" sz="2000" b="1" dirty="0"/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14356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r>
                <a:rPr lang="ru-RU" sz="2000" b="1" dirty="0" smtClean="0"/>
                <a:t>Загрузочные вирусы</a:t>
              </a:r>
              <a:endParaRPr lang="ru-RU" sz="2000" b="1" dirty="0"/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894816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14356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r>
                <a:rPr lang="ru-RU" sz="2000" dirty="0" smtClean="0"/>
                <a:t>Макро вирусы </a:t>
              </a:r>
              <a:endParaRPr lang="ru-RU" sz="2000" dirty="0"/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5" y="1928802"/>
            <a:ext cx="9001185" cy="300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компьютерный вирус – это:</a:t>
            </a:r>
          </a:p>
          <a:p>
            <a:pPr>
              <a:buNone/>
            </a:pPr>
            <a:r>
              <a:rPr lang="ru-RU" sz="2000" i="1" dirty="0" smtClean="0"/>
              <a:t>программа, способная к несанкционированному созданию своих</a:t>
            </a:r>
          </a:p>
          <a:p>
            <a:pPr>
              <a:buNone/>
            </a:pPr>
            <a:r>
              <a:rPr lang="ru-RU" sz="2000" i="1" dirty="0" smtClean="0"/>
              <a:t>функционально идентичных копий.</a:t>
            </a:r>
          </a:p>
          <a:p>
            <a:pPr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/>
              <a:t>основным определяющим признаком вируса является умение воспроизводиться, генерировать себе подобные объекты.</a:t>
            </a:r>
          </a:p>
          <a:p>
            <a:r>
              <a:rPr lang="ru-RU" sz="2000" dirty="0" smtClean="0"/>
              <a:t>основным определяющим признаком вируса является умение воспроизводиться, генерировать себе подобные объекты.</a:t>
            </a:r>
          </a:p>
          <a:p>
            <a:r>
              <a:rPr lang="ru-RU" sz="2000" dirty="0" smtClean="0"/>
              <a:t>понятие «несанкционированный» означает, что вышеупомянутое создание своих копий происходит вне зависимости от желания пользователя.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642918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/>
                <a:t>компьютерный вирус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072098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/>
              <a:t>Скрипт-вирусы</a:t>
            </a:r>
            <a:r>
              <a:rPr lang="ru-RU" sz="2000" dirty="0" smtClean="0"/>
              <a:t> организуются аналогично файловым вирусам и пишутся на различных </a:t>
            </a:r>
            <a:r>
              <a:rPr lang="ru-RU" sz="2000" dirty="0" err="1" smtClean="0"/>
              <a:t>скрипт-языках</a:t>
            </a:r>
            <a:r>
              <a:rPr lang="ru-RU" sz="2000" dirty="0" smtClean="0"/>
              <a:t> (VBS, JS, BAT, PHP и т.д.). Они либо заражают другие </a:t>
            </a:r>
            <a:r>
              <a:rPr lang="ru-RU" sz="2000" dirty="0" err="1" smtClean="0"/>
              <a:t>скрипт-программы</a:t>
            </a:r>
            <a:r>
              <a:rPr lang="ru-RU" sz="2000" dirty="0" smtClean="0"/>
              <a:t> (командные и служебные файлы MS </a:t>
            </a:r>
            <a:r>
              <a:rPr lang="ru-RU" sz="2000" dirty="0" err="1" smtClean="0"/>
              <a:t>Windows</a:t>
            </a:r>
            <a:r>
              <a:rPr lang="ru-RU" sz="2000" dirty="0" smtClean="0"/>
              <a:t> или </a:t>
            </a:r>
            <a:r>
              <a:rPr lang="ru-RU" sz="2000" dirty="0" err="1" smtClean="0"/>
              <a:t>Linux</a:t>
            </a:r>
            <a:r>
              <a:rPr lang="ru-RU" sz="2000" dirty="0" smtClean="0"/>
              <a:t>). Также, данные вирусы могут заражать файлы других форматов (например, HTML), если в них возможно выполнение </a:t>
            </a:r>
            <a:r>
              <a:rPr lang="ru-RU" sz="2000" dirty="0" err="1" smtClean="0"/>
              <a:t>скриптов</a:t>
            </a:r>
            <a:r>
              <a:rPr lang="ru-RU" sz="2000" dirty="0" smtClean="0"/>
              <a:t>.</a:t>
            </a:r>
          </a:p>
          <a:p>
            <a:pPr marL="0" indent="357188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14356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r>
                <a:rPr lang="ru-RU" sz="2000" dirty="0" err="1" smtClean="0"/>
                <a:t>Скрипт</a:t>
              </a:r>
              <a:r>
                <a:rPr lang="ru-RU" sz="2000" dirty="0" smtClean="0"/>
                <a:t> вирусы </a:t>
              </a:r>
              <a:endParaRPr lang="ru-RU" sz="2000" dirty="0"/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07209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dirty="0" smtClean="0"/>
              <a:t>На сегодняшний день сетевые черви наибольший класс компьютерных вирусов. Они составляют более 90% зарегистрированных на сегодня вирусов. </a:t>
            </a:r>
          </a:p>
          <a:p>
            <a:pPr>
              <a:buNone/>
            </a:pPr>
            <a:r>
              <a:rPr lang="ru-RU" sz="2000" dirty="0" smtClean="0"/>
              <a:t>Основным признаком, по которому типы червей различаются между собой, является способ распространения червя — каким способом он передает свою копию на удаленные компьютеры. Другими признаками различия КЧ между собой являются способы запуска копии червя на заражаемом компьютере, методы внедрения в систему, а также полиморфизм, «</a:t>
            </a:r>
            <a:r>
              <a:rPr lang="ru-RU" sz="2000" dirty="0" err="1" smtClean="0"/>
              <a:t>стелс</a:t>
            </a:r>
            <a:r>
              <a:rPr lang="ru-RU" sz="2000" dirty="0" smtClean="0"/>
              <a:t>» и прочие характеристики, присущие и другим типам вредоносного программного обеспечения (вирусам и троянским программам).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Сетевые черви разделяются на виды: </a:t>
            </a:r>
          </a:p>
          <a:p>
            <a:pPr lvl="0"/>
            <a:r>
              <a:rPr lang="ru-RU" sz="2000" dirty="0" smtClean="0"/>
              <a:t>Почтовые </a:t>
            </a:r>
          </a:p>
          <a:p>
            <a:pPr lvl="0"/>
            <a:r>
              <a:rPr lang="ru-RU" sz="2000" u="sng" dirty="0" err="1" smtClean="0">
                <a:hlinkClick r:id="rId2"/>
              </a:rPr>
              <a:t>IM-Worm</a:t>
            </a:r>
            <a:r>
              <a:rPr lang="ru-RU" sz="2000" u="sng" dirty="0" smtClean="0">
                <a:hlinkClick r:id="rId2"/>
              </a:rPr>
              <a:t> — черви, использующие </a:t>
            </a:r>
            <a:r>
              <a:rPr lang="ru-RU" sz="2000" u="sng" dirty="0" err="1" smtClean="0">
                <a:hlinkClick r:id="rId2"/>
              </a:rPr>
              <a:t>интернет-пейджеры</a:t>
            </a:r>
            <a:endParaRPr lang="ru-RU" sz="2000" dirty="0" smtClean="0"/>
          </a:p>
          <a:p>
            <a:pPr lvl="0"/>
            <a:r>
              <a:rPr lang="ru-RU" sz="2000" u="sng" dirty="0" err="1" smtClean="0">
                <a:hlinkClick r:id="rId3"/>
              </a:rPr>
              <a:t>IRC-Worm</a:t>
            </a:r>
            <a:r>
              <a:rPr lang="ru-RU" sz="2000" u="sng" dirty="0" smtClean="0">
                <a:hlinkClick r:id="rId3"/>
              </a:rPr>
              <a:t> — черви в IRC-каналах</a:t>
            </a:r>
            <a:endParaRPr lang="ru-RU" sz="2000" dirty="0" smtClean="0"/>
          </a:p>
          <a:p>
            <a:pPr lvl="0"/>
            <a:r>
              <a:rPr lang="ru-RU" sz="2000" u="sng" dirty="0" err="1" smtClean="0">
                <a:hlinkClick r:id="rId4"/>
              </a:rPr>
              <a:t>Net-Worm</a:t>
            </a:r>
            <a:r>
              <a:rPr lang="ru-RU" sz="2000" u="sng" dirty="0" smtClean="0">
                <a:hlinkClick r:id="rId4"/>
              </a:rPr>
              <a:t> — прочие сетевые черви</a:t>
            </a:r>
            <a:endParaRPr lang="ru-RU" sz="2000" dirty="0" smtClean="0"/>
          </a:p>
          <a:p>
            <a:pPr lvl="0"/>
            <a:r>
              <a:rPr lang="ru-RU" sz="2000" u="sng" dirty="0" smtClean="0">
                <a:hlinkClick r:id="rId5"/>
              </a:rPr>
              <a:t>P2P-Worm — черви для </a:t>
            </a:r>
            <a:r>
              <a:rPr lang="ru-RU" sz="2000" u="sng" dirty="0" err="1" smtClean="0">
                <a:hlinkClick r:id="rId5"/>
              </a:rPr>
              <a:t>файлообменных</a:t>
            </a:r>
            <a:r>
              <a:rPr lang="ru-RU" sz="2000" u="sng" dirty="0" smtClean="0">
                <a:hlinkClick r:id="rId5"/>
              </a:rPr>
              <a:t> сетей</a:t>
            </a:r>
            <a:endParaRPr lang="ru-RU" sz="20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14282" y="857232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/>
                <a:t>Вирусы черви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Троянские вирусы представляют из себя обычные программы и относятся к вирусам из за своих деструктивных функций: </a:t>
            </a:r>
          </a:p>
          <a:p>
            <a:pPr lvl="0"/>
            <a:r>
              <a:rPr lang="ru-RU" sz="2000" dirty="0" smtClean="0"/>
              <a:t>Удаленное администрирование;  </a:t>
            </a:r>
          </a:p>
          <a:p>
            <a:pPr lvl="0"/>
            <a:r>
              <a:rPr lang="ru-RU" sz="2000" dirty="0" smtClean="0"/>
              <a:t>Воровство паролей;</a:t>
            </a:r>
          </a:p>
          <a:p>
            <a:pPr lvl="0"/>
            <a:r>
              <a:rPr lang="en-US" sz="2000" dirty="0" smtClean="0"/>
              <a:t>Internet</a:t>
            </a:r>
            <a:r>
              <a:rPr lang="ru-RU" sz="2000" dirty="0" smtClean="0"/>
              <a:t>  клиенты (несанкционированный доступ к ресурсам);</a:t>
            </a:r>
          </a:p>
          <a:p>
            <a:pPr lvl="0"/>
            <a:r>
              <a:rPr lang="ru-RU" sz="2000" dirty="0" err="1" smtClean="0"/>
              <a:t>Покси-сервера</a:t>
            </a:r>
            <a:r>
              <a:rPr lang="ru-RU" sz="2000" dirty="0" smtClean="0"/>
              <a:t> (анонимная рассылка спама); </a:t>
            </a:r>
          </a:p>
          <a:p>
            <a:pPr lvl="0"/>
            <a:r>
              <a:rPr lang="ru-RU" sz="2000" dirty="0" smtClean="0"/>
              <a:t>Массовая рассылка; </a:t>
            </a:r>
          </a:p>
          <a:p>
            <a:pPr lvl="0"/>
            <a:r>
              <a:rPr lang="ru-RU" sz="2000" dirty="0" smtClean="0"/>
              <a:t>Инсталляторы вредоносных программ; </a:t>
            </a:r>
          </a:p>
          <a:p>
            <a:pPr lvl="0"/>
            <a:r>
              <a:rPr lang="ru-RU" sz="2000" dirty="0" smtClean="0"/>
              <a:t>Шпионские программы;</a:t>
            </a:r>
          </a:p>
          <a:p>
            <a:pPr lvl="0"/>
            <a:r>
              <a:rPr lang="ru-RU" sz="2000" dirty="0" smtClean="0"/>
              <a:t>Прочие троянские вирусы.  </a:t>
            </a:r>
            <a:endParaRPr lang="ru-RU" sz="20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357158" y="714356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r>
                <a:rPr lang="ru-RU" sz="2000" b="1" dirty="0" smtClean="0"/>
                <a:t>Троянские кони </a:t>
              </a:r>
              <a:endParaRPr lang="ru-RU" sz="2000" b="1" dirty="0"/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4929222"/>
          </a:xfrm>
        </p:spPr>
        <p:txBody>
          <a:bodyPr>
            <a:normAutofit/>
          </a:bodyPr>
          <a:lstStyle/>
          <a:p>
            <a:pPr marL="0" indent="357188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Самоутверждение, доказательство своего профессионального уровня);  </a:t>
            </a:r>
          </a:p>
          <a:p>
            <a:pPr marL="0" indent="357188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Одержимые сомнительной славой;</a:t>
            </a:r>
          </a:p>
          <a:p>
            <a:pPr marL="0" indent="357188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Игроки (соревнование с антивирусными компаниями);  </a:t>
            </a:r>
          </a:p>
          <a:p>
            <a:pPr marL="0" indent="357188">
              <a:buAutoNum type="arabicPeriod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улигагны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357188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Получение дохода;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357188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Получение дохода сотрудниками антивирусных компаний </a:t>
            </a:r>
          </a:p>
          <a:p>
            <a:pPr marL="0" indent="357188"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85794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Цели написания вирусов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715436" cy="4286280"/>
          </a:xfrm>
        </p:spPr>
        <p:txBody>
          <a:bodyPr>
            <a:normAutofit/>
          </a:bodyPr>
          <a:lstStyle/>
          <a:p>
            <a:pPr marL="0" indent="357188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Повреждение и удаление информации на компьютере; </a:t>
            </a:r>
          </a:p>
          <a:p>
            <a:pPr marL="0" indent="357188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Загрузка сети, отказы в обслуживании; </a:t>
            </a:r>
          </a:p>
          <a:p>
            <a:pPr marL="0" indent="357188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Кража информации, получение несанкционированного доступа;   </a:t>
            </a:r>
          </a:p>
          <a:p>
            <a:pPr marL="0" indent="357188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Рекламные цели; </a:t>
            </a:r>
          </a:p>
          <a:p>
            <a:pPr marL="0" indent="357188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Вывод из строя компьютерной техники;  </a:t>
            </a:r>
          </a:p>
          <a:p>
            <a:pPr marL="0" indent="357188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Сбои в работе систем управляемых с помощью компьютерной техники.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642918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Деструктивные функции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0" y="1857375"/>
            <a:ext cx="4572000" cy="4500563"/>
          </a:xfrm>
          <a:solidFill>
            <a:srgbClr val="FFFF00">
              <a:alpha val="78038"/>
            </a:srgbClr>
          </a:solidFill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sz="2000" b="1" smtClean="0"/>
              <a:t>1. I-Worm.Klez 37,60%</a:t>
            </a:r>
            <a:endParaRPr lang="ru-RU" sz="2000" b="1" smtClean="0"/>
          </a:p>
          <a:p>
            <a:pPr>
              <a:buFont typeface="Arial" pitchFamily="34" charset="0"/>
              <a:buNone/>
            </a:pPr>
            <a:r>
              <a:rPr lang="en-US" sz="2000" b="1" smtClean="0"/>
              <a:t>2. I-Worm.Sobig 10,75%</a:t>
            </a:r>
            <a:endParaRPr lang="ru-RU" sz="2000" b="1" smtClean="0"/>
          </a:p>
          <a:p>
            <a:pPr>
              <a:buFont typeface="Arial" pitchFamily="34" charset="0"/>
              <a:buNone/>
            </a:pPr>
            <a:r>
              <a:rPr lang="en-US" sz="2000" b="1" smtClean="0"/>
              <a:t>3. I-Worm.Lentin 9,03%</a:t>
            </a:r>
            <a:endParaRPr lang="ru-RU" sz="2000" b="1" smtClean="0"/>
          </a:p>
          <a:p>
            <a:pPr>
              <a:buFont typeface="Arial" pitchFamily="34" charset="0"/>
              <a:buNone/>
            </a:pPr>
            <a:r>
              <a:rPr lang="en-US" sz="2000" b="1" smtClean="0"/>
              <a:t>4. I-Worm.Avron 3,30%</a:t>
            </a:r>
            <a:endParaRPr lang="ru-RU" sz="2000" b="1" smtClean="0"/>
          </a:p>
          <a:p>
            <a:pPr>
              <a:buFont typeface="Arial" pitchFamily="34" charset="0"/>
              <a:buNone/>
            </a:pPr>
            <a:r>
              <a:rPr lang="en-US" sz="2000" b="1" smtClean="0"/>
              <a:t>5. Macro.Word97.Thus 2,62%</a:t>
            </a:r>
            <a:endParaRPr lang="ru-RU" sz="2000" b="1" smtClean="0"/>
          </a:p>
          <a:p>
            <a:pPr>
              <a:buFont typeface="Arial" pitchFamily="34" charset="0"/>
              <a:buNone/>
            </a:pPr>
            <a:r>
              <a:rPr lang="en-US" sz="2000" b="1" smtClean="0"/>
              <a:t>6. I-Worm.Tanatos 1,38%</a:t>
            </a:r>
            <a:endParaRPr lang="ru-RU" sz="2000" b="1" smtClean="0"/>
          </a:p>
          <a:p>
            <a:pPr>
              <a:buFont typeface="Arial" pitchFamily="34" charset="0"/>
              <a:buNone/>
            </a:pPr>
            <a:r>
              <a:rPr lang="en-US" sz="2000" b="1" smtClean="0"/>
              <a:t>7. Macro. Word97.Marker 1,21%</a:t>
            </a:r>
            <a:endParaRPr lang="ru-RU" sz="2000" b="1" smtClean="0"/>
          </a:p>
          <a:p>
            <a:pPr>
              <a:buFont typeface="Arial" pitchFamily="34" charset="0"/>
              <a:buNone/>
            </a:pPr>
            <a:r>
              <a:rPr lang="en-US" sz="2000" b="1" smtClean="0"/>
              <a:t>8. Worm.Win32.Opasoft 1,13%</a:t>
            </a:r>
            <a:endParaRPr lang="ru-RU" sz="2000" b="1" smtClean="0"/>
          </a:p>
          <a:p>
            <a:pPr>
              <a:buFont typeface="Arial" pitchFamily="34" charset="0"/>
              <a:buNone/>
            </a:pPr>
            <a:r>
              <a:rPr lang="en-US" sz="2000" b="1" smtClean="0"/>
              <a:t>9. I-Worm.Hybris 1,04%</a:t>
            </a:r>
            <a:endParaRPr lang="ru-RU" sz="2000" b="1" smtClean="0"/>
          </a:p>
          <a:p>
            <a:pPr>
              <a:buFont typeface="Arial" pitchFamily="34" charset="0"/>
              <a:buNone/>
            </a:pPr>
            <a:r>
              <a:rPr lang="en-US" sz="2000" b="1" smtClean="0"/>
              <a:t>10. Win95.CIH 0,69%</a:t>
            </a:r>
            <a:endParaRPr lang="ru-RU" sz="2000" b="1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714375" y="0"/>
            <a:ext cx="8143875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Двадцатка наиболее распространенных вредоносных программ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1857375"/>
            <a:ext cx="4572000" cy="3170238"/>
          </a:xfrm>
          <a:prstGeom prst="rect">
            <a:avLst/>
          </a:prstGeom>
          <a:solidFill>
            <a:srgbClr val="FFFF00">
              <a:alpha val="78000"/>
            </a:srgb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11. Worm.Win32.Randon 0,58%</a:t>
            </a:r>
            <a:endParaRPr lang="ru-RU" sz="20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12. </a:t>
            </a:r>
            <a:r>
              <a:rPr lang="en-US" sz="2000" b="1" dirty="0" err="1">
                <a:latin typeface="+mn-lt"/>
              </a:rPr>
              <a:t>VBS.Redlof</a:t>
            </a:r>
            <a:r>
              <a:rPr lang="en-US" sz="2000" b="1" dirty="0">
                <a:latin typeface="+mn-lt"/>
              </a:rPr>
              <a:t> 0,57%</a:t>
            </a:r>
            <a:endParaRPr lang="ru-RU" sz="20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13. </a:t>
            </a:r>
            <a:r>
              <a:rPr lang="en-US" sz="2000" b="1" dirty="0" err="1">
                <a:latin typeface="+mn-lt"/>
              </a:rPr>
              <a:t>Backdoor.Death</a:t>
            </a:r>
            <a:r>
              <a:rPr lang="en-US" sz="2000" b="1" dirty="0">
                <a:latin typeface="+mn-lt"/>
              </a:rPr>
              <a:t> 0,51%</a:t>
            </a:r>
            <a:endParaRPr lang="ru-RU" sz="20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14. Win95.Spaces 0,51%</a:t>
            </a:r>
            <a:endParaRPr lang="ru-RU" sz="20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15. I-</a:t>
            </a:r>
            <a:r>
              <a:rPr lang="en-US" sz="2000" b="1" dirty="0" err="1">
                <a:latin typeface="+mn-lt"/>
              </a:rPr>
              <a:t>Worm.Roron</a:t>
            </a:r>
            <a:r>
              <a:rPr lang="en-US" sz="2000" b="1" dirty="0">
                <a:latin typeface="+mn-lt"/>
              </a:rPr>
              <a:t> 0,49%</a:t>
            </a:r>
            <a:endParaRPr lang="ru-RU" sz="20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16.Trojan.PSW.Gip 0,49%</a:t>
            </a:r>
            <a:endParaRPr lang="ru-RU" sz="20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17. </a:t>
            </a:r>
            <a:r>
              <a:rPr lang="en-US" sz="2000" b="1" dirty="0" err="1">
                <a:latin typeface="+mn-lt"/>
              </a:rPr>
              <a:t>Backdoor.NetDevil</a:t>
            </a:r>
            <a:r>
              <a:rPr lang="en-US" sz="2000" b="1" dirty="0">
                <a:latin typeface="+mn-lt"/>
              </a:rPr>
              <a:t> 0,48%</a:t>
            </a:r>
            <a:endParaRPr lang="ru-RU" sz="20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18. Win32.HLLP.Hantaner 0,45%</a:t>
            </a:r>
            <a:endParaRPr lang="ru-RU" sz="20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19. TrojanDropper.Win32.Delf 0,42%</a:t>
            </a:r>
            <a:endParaRPr lang="ru-RU" sz="20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</a:rPr>
              <a:t>20. TrojanDropper.Win32.Yabinder 0,41%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 текста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14356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Опасные примеры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8605819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 текста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14356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Опасные примеры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868590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715436" cy="457203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Глава 28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Преступления в сфере компьютерной информации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Уголовного кодекса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273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dirty="0" smtClean="0"/>
              <a:t>«</a:t>
            </a:r>
            <a:r>
              <a:rPr lang="ru-RU" sz="1800" i="1" dirty="0" smtClean="0"/>
              <a:t>Создание программ для ЭВМ или внесение изменений в существующие программы, заведомо приводящих к несанкционированному уничтожению, блокированию, модификации либо копированию информации, нарушению работы ЭВМ, системы ЭВМ или их сети, а равно использование либо распространение таких программ, или машинных носителей с такими программами, –  наказываются лишением свободы на срок до трех лет со штрафом в размере от двухсот до пятисот минимальных  размеров оплаты труда, в размере заработной платы,  или иного дохода осужденного за период от двух до пяти  месяцев.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i="1" dirty="0" smtClean="0"/>
              <a:t>        То же деяние, повлекшее по неосторожности тяжкие последствия, – наказывается лишением свободы на срок от трех до семи лет».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14282" y="714356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Законодательство Российской Федерации о вредоносных программах 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4929222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85794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Мировая практика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8" y="1643050"/>
          <a:ext cx="8286807" cy="4117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3643338"/>
                <a:gridCol w="3714775"/>
              </a:tblGrid>
              <a:tr h="671517">
                <a:tc>
                  <a:txBody>
                    <a:bodyPr/>
                    <a:lstStyle/>
                    <a:p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Вирус / автор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 </a:t>
                      </a:r>
                      <a:endParaRPr lang="ru-RU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r>
                        <a:rPr lang="ru-RU" dirty="0" smtClean="0"/>
                        <a:t>1888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дело Морриса/ Роберта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Паттона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Морриса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три месяца тюрьмы и крупный денежный штраф</a:t>
                      </a:r>
                      <a:endParaRPr lang="ru-RU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r>
                        <a:rPr lang="ru-RU" dirty="0" smtClean="0"/>
                        <a:t>1995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SMEG.Pathogen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Крис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Пайл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 прозвищу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Black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 месяцев тюрьмы</a:t>
                      </a:r>
                      <a:endParaRPr lang="ru-RU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r>
                        <a:rPr lang="ru-RU" dirty="0" smtClean="0"/>
                        <a:t>1999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Win9X.CIH</a:t>
                      </a:r>
                      <a:endParaRPr kumimoji="0" lang="ru-RU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Дэвид Смит из Нью-Джерси и тайваньский студент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Чен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Инг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Хау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Прокурор требовал для Смита 15 лет, но в итоге суд ограничился 20 месяцами заключения</a:t>
                      </a:r>
                      <a:endParaRPr lang="ru-RU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r>
                        <a:rPr lang="ru-RU" dirty="0" smtClean="0"/>
                        <a:t>2001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червь «Анна Курникова» (он же </a:t>
                      </a:r>
                      <a:r>
                        <a:rPr kumimoji="0" lang="en-US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VBS.Lee</a:t>
                      </a:r>
                      <a:r>
                        <a:rPr kumimoji="0"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голландский школьник Ян де Вит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 часов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исправительных работ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14356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История компьютерных вирусов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85720" y="1271961"/>
          <a:ext cx="8643998" cy="13441680"/>
        </p:xfrm>
        <a:graphic>
          <a:graphicData uri="http://schemas.openxmlformats.org/drawingml/2006/table">
            <a:tbl>
              <a:tblPr/>
              <a:tblGrid>
                <a:gridCol w="1436694"/>
                <a:gridCol w="7207304"/>
              </a:tblGrid>
              <a:tr h="0"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Событие</a:t>
                      </a: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55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1950-е годы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Первые исследования саморазмножающихся искусственных конструкций. В работах фон Неймана, Винера дано определение и проведен математический анализ конечных автоматов, в том числе и самовоспроизводящихся.</a:t>
                      </a: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55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Конец 1960-х — начало 70-х годов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Появление программ клонов. Появление первой программы прообраза вирусов Univax 1108, которая дописывала себя к выполняемым файлам. Появление вирусов для Univac 1108 и IBM-360/370. </a:t>
                      </a: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55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Первая половина 70-х годов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Первый сетевой вирус. Вирус был в состоянии самостоятельно войти в сеть через модем и передать свою копию удаленной системе. Для борьбы с этим вирусом была создана программа Reeper — первая известная антивирусная программа. </a:t>
                      </a: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878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Начало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80-х г.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Появление "Троянских коней" — программ, которые при запуске наносят системе какой-либо вред. </a:t>
                      </a: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1981 год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Эпидемия загрузочного вируса Elk Cloner </a:t>
                      </a: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878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1986 год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Первый IBM PC-вирус, первый стелс вирус. Появление файловых вирусов.  </a:t>
                      </a: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1988 год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Первая эпидемия вируса охватившая весь мир, а не отдельный регион. </a:t>
                      </a: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16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1988 год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Эпидемия сетевого вируса Морриса Вирус заразил более 6000 компьютерных систем и практически парализовал их работу. Общие убытки от вируса Морриса были оценены в 96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млн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долл. </a:t>
                      </a: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1989 год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Эпидемии компьютерных вирусов в России </a:t>
                      </a: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878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1990 год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Появление полиморфик-вирусов. Появления первых отечественных вирусов.  </a:t>
                      </a: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1992 год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первый вирус для Windows</a:t>
                      </a: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1995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Появление первого макро-вируса </a:t>
                      </a: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1997 год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первый вирус для Linux </a:t>
                      </a: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55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1998 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Первый вирус заражающий приложения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Java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скрипты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VBA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html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документы </a:t>
                      </a: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Появление 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Backdoor.BO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- утилиты скрытого администрирования удаленных компьютеров и сетей.</a:t>
                      </a: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694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1999 год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глобальная эпидемия интернет-червя Happy99. По сути дела это был первый современный червь, открывший новый этап в развитии вредоносных программ.</a:t>
                      </a: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Появились вирусы заражающие файлы помощи 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Windows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 и графические файлы Corel DRAW. </a:t>
                      </a: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694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2000 год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Появились вирусы заражающие файлы AutoCAD.</a:t>
                      </a: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Первый  "Троянский конь" для операционной системы PalmOS карманных компьютеров Palm Pilot.</a:t>
                      </a: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85% всех вирусных атак составили почтовые черви. Количество вирусов под 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Linux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 увеличилось в 7 раз. </a:t>
                      </a: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694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2001 год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Появление бестелесных червей – вирусов способных активно распространяться и работать на зараженных компьютерах без использования файлов. В процессе работы такие программы существуют исключительно в системной памяти, а при передаче на другие компьютеры - в виде специальных пакетов данных.</a:t>
                      </a: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2005 год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Появились вирусы для сотовых телефонов </a:t>
                      </a: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Продолжение следует  </a:t>
                      </a: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4929222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85794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Русская практика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8" y="1643050"/>
          <a:ext cx="8286807" cy="1585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3643338"/>
                <a:gridCol w="3714775"/>
              </a:tblGrid>
              <a:tr h="671517">
                <a:tc>
                  <a:txBody>
                    <a:bodyPr/>
                    <a:lstStyle/>
                    <a:p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Вирус / автор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 </a:t>
                      </a:r>
                      <a:endParaRPr lang="ru-RU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r>
                        <a:rPr lang="ru-RU" dirty="0" smtClean="0"/>
                        <a:t>2009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Дмитрия У.</a:t>
                      </a: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заразилсвоим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вирусом около 200 компьютеров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оштрафовали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3000 руб.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715436" cy="4714908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/>
              <a:t>Процессор поддерживает 256 различных прерываний. Генерация каждого из них вызывает переключение на функцию обработки прерывая, адрес которой хранится в специальной таблицы называемой таблицей векторов прерываний. Таблица векторов прерываний начинается с адреса </a:t>
            </a:r>
            <a:r>
              <a:rPr lang="ru-RU" sz="2000" dirty="0" smtClean="0"/>
              <a:t>0000:0000</a:t>
            </a:r>
            <a:r>
              <a:rPr lang="ru-RU" sz="2000" dirty="0" smtClean="0"/>
              <a:t>. На каждый адрес выделяется по 4 байта. </a:t>
            </a:r>
            <a:endParaRPr lang="ru-RU" sz="2000" dirty="0" smtClean="0"/>
          </a:p>
          <a:p>
            <a:pPr marL="0" indent="357188">
              <a:buNone/>
            </a:pPr>
            <a:r>
              <a:rPr lang="ru-RU" sz="2000" dirty="0" smtClean="0"/>
              <a:t>При реализации собственной функции обработки прерываний необходимо учитывать что </a:t>
            </a:r>
            <a:r>
              <a:rPr lang="en-US" sz="2000" dirty="0" smtClean="0"/>
              <a:t>DOS</a:t>
            </a:r>
            <a:r>
              <a:rPr lang="ru-RU" sz="2000" dirty="0" smtClean="0"/>
              <a:t> не допускает вызова прерывания </a:t>
            </a:r>
            <a:r>
              <a:rPr lang="en-US" sz="2000" dirty="0" smtClean="0"/>
              <a:t>DOS</a:t>
            </a:r>
            <a:r>
              <a:rPr lang="ru-RU" sz="2000" dirty="0" smtClean="0"/>
              <a:t> во время обработки прерывания </a:t>
            </a:r>
            <a:r>
              <a:rPr lang="en-US" sz="2000" dirty="0" smtClean="0"/>
              <a:t>DOS</a:t>
            </a:r>
            <a:r>
              <a:rPr lang="ru-RU" sz="2000" dirty="0" smtClean="0"/>
              <a:t>. В связи с тем что многие функции языка Си построены на вызове прерываний </a:t>
            </a:r>
            <a:r>
              <a:rPr lang="en-US" sz="2000" dirty="0" smtClean="0"/>
              <a:t>DOS</a:t>
            </a:r>
            <a:r>
              <a:rPr lang="ru-RU" sz="2000" dirty="0" smtClean="0"/>
              <a:t> их использование недопустимо в резидентных программах. В качестве альтернативы возможен вызов прерываний </a:t>
            </a:r>
            <a:r>
              <a:rPr lang="en-US" sz="2000" dirty="0" smtClean="0"/>
              <a:t>BIOS</a:t>
            </a:r>
            <a:r>
              <a:rPr lang="ru-RU" sz="2000" dirty="0" smtClean="0"/>
              <a:t>, ряд из которых допускает повторный вызов.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14282" y="857232"/>
            <a:ext cx="8643998" cy="467294"/>
            <a:chOff x="1187450" y="1847850"/>
            <a:chExt cx="6769322" cy="467294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376476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lvl="1"/>
              <a:r>
                <a:rPr lang="ru-RU" dirty="0" smtClean="0"/>
                <a:t>Резидентные программы </a:t>
              </a:r>
              <a:endParaRPr lang="ru-RU" sz="1600" dirty="0"/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000660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14356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r>
                <a:rPr lang="ru-RU" sz="2000" u="sng" dirty="0" smtClean="0"/>
                <a:t>Структура резидентной программы</a:t>
              </a:r>
              <a:endParaRPr lang="ru-RU" sz="2000" b="1" i="1" dirty="0"/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05" name="Object 1"/>
          <p:cNvGraphicFramePr>
            <a:graphicFrameLocks noChangeAspect="1"/>
          </p:cNvGraphicFramePr>
          <p:nvPr/>
        </p:nvGraphicFramePr>
        <p:xfrm>
          <a:off x="1928794" y="1357298"/>
          <a:ext cx="5000660" cy="5000660"/>
        </p:xfrm>
        <a:graphic>
          <a:graphicData uri="http://schemas.openxmlformats.org/presentationml/2006/ole">
            <p:oleObj spid="_x0000_s47105" name="Visio" r:id="rId3" imgW="4206240" imgH="420624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715436" cy="450059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err="1" smtClean="0"/>
              <a:t>getvect</a:t>
            </a:r>
            <a:r>
              <a:rPr lang="ru-RU" sz="2000" dirty="0" smtClean="0"/>
              <a:t>(&lt;Номер прерывания</a:t>
            </a:r>
            <a:r>
              <a:rPr lang="ru-RU" sz="2000" dirty="0" smtClean="0"/>
              <a:t>&gt;)</a:t>
            </a:r>
          </a:p>
          <a:p>
            <a:pPr>
              <a:buNone/>
            </a:pPr>
            <a:r>
              <a:rPr lang="ru-RU" sz="2000" dirty="0" smtClean="0"/>
              <a:t>Функция </a:t>
            </a:r>
            <a:r>
              <a:rPr lang="ru-RU" sz="2000" dirty="0" err="1" smtClean="0"/>
              <a:t>getvect</a:t>
            </a:r>
            <a:r>
              <a:rPr lang="ru-RU" sz="2000" dirty="0" smtClean="0"/>
              <a:t>() возвращает значение </a:t>
            </a:r>
            <a:endParaRPr lang="ru-RU" sz="2000" dirty="0" smtClean="0"/>
          </a:p>
          <a:p>
            <a:pPr>
              <a:buNone/>
            </a:pPr>
            <a:r>
              <a:rPr lang="ru-RU" sz="2000" dirty="0" err="1" smtClean="0"/>
              <a:t>void</a:t>
            </a:r>
            <a:r>
              <a:rPr lang="ru-RU" sz="2000" dirty="0" smtClean="0"/>
              <a:t> </a:t>
            </a:r>
            <a:r>
              <a:rPr lang="ru-RU" sz="2000" dirty="0" err="1" smtClean="0"/>
              <a:t>interrupt</a:t>
            </a:r>
            <a:r>
              <a:rPr lang="ru-RU" sz="2000" dirty="0" smtClean="0"/>
              <a:t> ( *</a:t>
            </a:r>
            <a:r>
              <a:rPr lang="en-US" sz="2000" dirty="0" err="1" smtClean="0"/>
              <a:t>prog</a:t>
            </a:r>
            <a:r>
              <a:rPr lang="ru-RU" sz="2000" dirty="0" smtClean="0"/>
              <a:t>)(__CPPARGS) 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Макрос  </a:t>
            </a:r>
            <a:r>
              <a:rPr lang="ru-RU" sz="2000" dirty="0" smtClean="0"/>
              <a:t>__</a:t>
            </a:r>
            <a:r>
              <a:rPr lang="ru-RU" sz="2000" dirty="0" smtClean="0"/>
              <a:t>CPPARGS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#</a:t>
            </a:r>
            <a:r>
              <a:rPr lang="en-US" sz="2000" dirty="0" err="1" smtClean="0"/>
              <a:t>ifdef</a:t>
            </a:r>
            <a:r>
              <a:rPr lang="en-US" sz="2000" dirty="0" smtClean="0"/>
              <a:t> __</a:t>
            </a:r>
            <a:r>
              <a:rPr lang="en-US" sz="2000" dirty="0" err="1" smtClean="0"/>
              <a:t>cplusplus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	#define __CPPARGS ...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#else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	#define __CPPARGS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#</a:t>
            </a:r>
            <a:r>
              <a:rPr lang="en-US" sz="2000" dirty="0" err="1" smtClean="0"/>
              <a:t>endif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err="1" smtClean="0"/>
              <a:t>setvect</a:t>
            </a:r>
            <a:r>
              <a:rPr lang="ru-RU" sz="2000" dirty="0" smtClean="0"/>
              <a:t>(&lt;Номер прерывания&gt;, &lt;Имя новой функции обработки прерывания&gt;).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357158" y="714356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Функции языка Си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143536"/>
          </a:xfrm>
        </p:spPr>
        <p:txBody>
          <a:bodyPr>
            <a:noAutofit/>
          </a:bodyPr>
          <a:lstStyle/>
          <a:p>
            <a:r>
              <a:rPr lang="ru-RU" sz="1600" dirty="0" err="1" smtClean="0"/>
              <a:t>void</a:t>
            </a:r>
            <a:r>
              <a:rPr lang="ru-RU" sz="1600" dirty="0" smtClean="0"/>
              <a:t> </a:t>
            </a:r>
            <a:r>
              <a:rPr lang="ru-RU" sz="1600" dirty="0" err="1" smtClean="0"/>
              <a:t>interrupt</a:t>
            </a:r>
            <a:r>
              <a:rPr lang="ru-RU" sz="1600" dirty="0" smtClean="0"/>
              <a:t> ( *</a:t>
            </a:r>
            <a:r>
              <a:rPr lang="ru-RU" sz="1600" dirty="0" err="1" smtClean="0"/>
              <a:t>oldhandler</a:t>
            </a:r>
            <a:r>
              <a:rPr lang="ru-RU" sz="1600" dirty="0" smtClean="0"/>
              <a:t>)(__CPPARGS); </a:t>
            </a:r>
          </a:p>
          <a:p>
            <a:r>
              <a:rPr lang="ru-RU" sz="1600" dirty="0" err="1" smtClean="0"/>
              <a:t>int</a:t>
            </a:r>
            <a:r>
              <a:rPr lang="ru-RU" sz="1600" dirty="0" smtClean="0"/>
              <a:t> count=0;</a:t>
            </a:r>
          </a:p>
          <a:p>
            <a:r>
              <a:rPr lang="en-US" sz="1600" dirty="0" smtClean="0"/>
              <a:t>void </a:t>
            </a:r>
            <a:r>
              <a:rPr lang="en-US" sz="1600" dirty="0" smtClean="0"/>
              <a:t>interrupt handler(__CPPARGS)</a:t>
            </a:r>
            <a:endParaRPr lang="ru-RU" sz="1600" dirty="0" smtClean="0"/>
          </a:p>
          <a:p>
            <a:r>
              <a:rPr lang="en-US" sz="1600" dirty="0" smtClean="0"/>
              <a:t>{</a:t>
            </a:r>
            <a:endParaRPr lang="ru-RU" sz="1600" dirty="0" smtClean="0"/>
          </a:p>
          <a:p>
            <a:r>
              <a:rPr lang="en-US" sz="1600" dirty="0" smtClean="0"/>
              <a:t>   count++;</a:t>
            </a:r>
            <a:endParaRPr lang="ru-RU" sz="1600" dirty="0" smtClean="0"/>
          </a:p>
          <a:p>
            <a:r>
              <a:rPr lang="en-US" sz="1600" dirty="0" smtClean="0"/>
              <a:t>   if(count%10==0) { sound(1500) ; delay(10) ; </a:t>
            </a:r>
            <a:r>
              <a:rPr lang="en-US" sz="1600" dirty="0" err="1" smtClean="0"/>
              <a:t>nosound</a:t>
            </a:r>
            <a:r>
              <a:rPr lang="en-US" sz="1600" dirty="0" smtClean="0"/>
              <a:t>() ; }</a:t>
            </a:r>
            <a:endParaRPr lang="ru-RU" sz="1600" dirty="0" smtClean="0"/>
          </a:p>
          <a:p>
            <a:r>
              <a:rPr lang="en-US" sz="1600" dirty="0" smtClean="0"/>
              <a:t>   </a:t>
            </a:r>
            <a:r>
              <a:rPr lang="ru-RU" sz="1600" dirty="0" err="1" smtClean="0"/>
              <a:t>oldhandler</a:t>
            </a:r>
            <a:r>
              <a:rPr lang="ru-RU" sz="1600" dirty="0" smtClean="0"/>
              <a:t>(); /* Вызов старого обработчика прерывания */ </a:t>
            </a:r>
          </a:p>
          <a:p>
            <a:r>
              <a:rPr lang="en-US" sz="1600" dirty="0" smtClean="0"/>
              <a:t>}</a:t>
            </a:r>
            <a:endParaRPr lang="ru-RU" sz="1600" dirty="0" smtClean="0"/>
          </a:p>
          <a:p>
            <a:r>
              <a:rPr lang="en-US" sz="1600" dirty="0" err="1" smtClean="0"/>
              <a:t>int</a:t>
            </a:r>
            <a:r>
              <a:rPr lang="en-US" sz="1600" dirty="0" smtClean="0"/>
              <a:t> main(void)</a:t>
            </a:r>
            <a:endParaRPr lang="ru-RU" sz="1600" dirty="0" smtClean="0"/>
          </a:p>
          <a:p>
            <a:r>
              <a:rPr lang="ru-RU" sz="1600" dirty="0" smtClean="0"/>
              <a:t>{</a:t>
            </a:r>
          </a:p>
          <a:p>
            <a:r>
              <a:rPr lang="ru-RU" sz="1600" dirty="0" smtClean="0"/>
              <a:t>   </a:t>
            </a:r>
            <a:r>
              <a:rPr lang="ru-RU" sz="1600" dirty="0" err="1" smtClean="0"/>
              <a:t>oldhandler</a:t>
            </a:r>
            <a:r>
              <a:rPr lang="ru-RU" sz="1600" dirty="0" smtClean="0"/>
              <a:t> = </a:t>
            </a:r>
            <a:r>
              <a:rPr lang="ru-RU" sz="1600" dirty="0" err="1" smtClean="0"/>
              <a:t>getvect</a:t>
            </a:r>
            <a:r>
              <a:rPr lang="ru-RU" sz="1600" dirty="0" smtClean="0"/>
              <a:t>(0x1c); </a:t>
            </a:r>
            <a:r>
              <a:rPr lang="ru-RU" sz="1400" dirty="0" smtClean="0"/>
              <a:t>/* Получить адрес системной функции обработки </a:t>
            </a:r>
            <a:r>
              <a:rPr lang="ru-RU" sz="1400" dirty="0" smtClean="0"/>
              <a:t>прерывания*/</a:t>
            </a:r>
            <a:endParaRPr lang="ru-RU" sz="1400" dirty="0" smtClean="0"/>
          </a:p>
          <a:p>
            <a:r>
              <a:rPr lang="ru-RU" sz="1600" dirty="0" smtClean="0"/>
              <a:t>   </a:t>
            </a:r>
            <a:r>
              <a:rPr lang="ru-RU" sz="1600" dirty="0" err="1" smtClean="0"/>
              <a:t>int</a:t>
            </a:r>
            <a:r>
              <a:rPr lang="ru-RU" sz="1600" dirty="0" smtClean="0"/>
              <a:t> </a:t>
            </a:r>
            <a:r>
              <a:rPr lang="ru-RU" sz="1600" dirty="0" err="1" smtClean="0"/>
              <a:t>ch</a:t>
            </a:r>
            <a:r>
              <a:rPr lang="ru-RU" sz="1600" dirty="0" smtClean="0"/>
              <a:t> ;</a:t>
            </a:r>
          </a:p>
          <a:p>
            <a:r>
              <a:rPr lang="ru-RU" sz="1600" dirty="0" smtClean="0"/>
              <a:t>   </a:t>
            </a:r>
            <a:r>
              <a:rPr lang="ru-RU" sz="1600" dirty="0" err="1" smtClean="0"/>
              <a:t>setvect</a:t>
            </a:r>
            <a:r>
              <a:rPr lang="ru-RU" sz="1600" dirty="0" smtClean="0"/>
              <a:t>(0x1c, </a:t>
            </a:r>
            <a:r>
              <a:rPr lang="ru-RU" sz="1600" dirty="0" err="1" smtClean="0"/>
              <a:t>handler</a:t>
            </a:r>
            <a:r>
              <a:rPr lang="ru-RU" sz="1600" dirty="0" smtClean="0"/>
              <a:t>); /* Установить новый адрес функции обработки прерывания */ </a:t>
            </a:r>
          </a:p>
          <a:p>
            <a:r>
              <a:rPr lang="ru-RU" sz="1600" dirty="0" smtClean="0"/>
              <a:t>   </a:t>
            </a:r>
            <a:r>
              <a:rPr lang="ru-RU" sz="1600" dirty="0" err="1" smtClean="0"/>
              <a:t>while</a:t>
            </a:r>
            <a:r>
              <a:rPr lang="ru-RU" sz="1600" dirty="0" smtClean="0"/>
              <a:t> (ch!=27</a:t>
            </a:r>
            <a:r>
              <a:rPr lang="ru-RU" sz="1600" dirty="0" smtClean="0"/>
              <a:t>)</a:t>
            </a:r>
            <a:endParaRPr lang="ru-RU" sz="1600" dirty="0" smtClean="0"/>
          </a:p>
          <a:p>
            <a:r>
              <a:rPr lang="ru-RU" sz="1600" dirty="0" smtClean="0"/>
              <a:t>	  </a:t>
            </a:r>
            <a:r>
              <a:rPr lang="en-US" sz="1600" dirty="0" smtClean="0"/>
              <a:t>if(</a:t>
            </a:r>
            <a:r>
              <a:rPr lang="en-US" sz="1600" dirty="0" err="1" smtClean="0"/>
              <a:t>kbhit</a:t>
            </a:r>
            <a:r>
              <a:rPr lang="en-US" sz="1600" dirty="0" smtClean="0"/>
              <a:t>()) </a:t>
            </a:r>
            <a:r>
              <a:rPr lang="en-US" sz="1600" dirty="0" err="1" smtClean="0"/>
              <a:t>ch</a:t>
            </a:r>
            <a:r>
              <a:rPr lang="en-US" sz="1600" dirty="0" smtClean="0"/>
              <a:t>=</a:t>
            </a:r>
            <a:r>
              <a:rPr lang="en-US" sz="1600" dirty="0" err="1" smtClean="0"/>
              <a:t>getch</a:t>
            </a:r>
            <a:r>
              <a:rPr lang="en-US" sz="1600" dirty="0" smtClean="0"/>
              <a:t>() ;</a:t>
            </a:r>
            <a:endParaRPr lang="ru-RU" sz="1600" dirty="0" smtClean="0"/>
          </a:p>
          <a:p>
            <a:r>
              <a:rPr lang="ru-RU" sz="1600" dirty="0" err="1" smtClean="0"/>
              <a:t>setvect</a:t>
            </a:r>
            <a:r>
              <a:rPr lang="ru-RU" sz="1600" dirty="0" smtClean="0"/>
              <a:t>(0x1c, </a:t>
            </a:r>
            <a:r>
              <a:rPr lang="ru-RU" sz="1600" dirty="0" err="1" smtClean="0"/>
              <a:t>oldhandler</a:t>
            </a:r>
            <a:r>
              <a:rPr lang="ru-RU" sz="1600" dirty="0" smtClean="0"/>
              <a:t>); /* возврат к старой функции обработки прерывания.  */</a:t>
            </a:r>
          </a:p>
          <a:p>
            <a:r>
              <a:rPr lang="ru-RU" sz="1600" dirty="0" smtClean="0"/>
              <a:t>   </a:t>
            </a:r>
            <a:r>
              <a:rPr lang="ru-RU" sz="1600" dirty="0" err="1" smtClean="0"/>
              <a:t>return</a:t>
            </a:r>
            <a:r>
              <a:rPr lang="ru-RU" sz="1600" dirty="0" smtClean="0"/>
              <a:t>(0);</a:t>
            </a:r>
          </a:p>
          <a:p>
            <a:r>
              <a:rPr lang="ru-RU" sz="1600" dirty="0" smtClean="0"/>
              <a:t>}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14356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Пример программы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Для завершения работы программы, с сохранением ее в памяти необходимо воспользоваться функцией 49 прерывания 0х21. Ниже приведен фрагмент программы реализующий это действие:</a:t>
            </a:r>
          </a:p>
          <a:p>
            <a:pPr>
              <a:buNone/>
            </a:pPr>
            <a:r>
              <a:rPr lang="en-US" sz="2000" dirty="0" smtClean="0"/>
              <a:t>union REGS r ;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. . . . . . .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err="1" smtClean="0"/>
              <a:t>r.h.ah</a:t>
            </a:r>
            <a:r>
              <a:rPr lang="en-US" sz="2000" dirty="0" smtClean="0"/>
              <a:t>=49 ;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 r.h.al=0 ;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ru-RU" sz="2000" dirty="0" err="1" smtClean="0"/>
              <a:t>r.x.dx=</a:t>
            </a:r>
            <a:r>
              <a:rPr lang="ru-RU" sz="2000" dirty="0" smtClean="0"/>
              <a:t>&lt;Размер программы&gt;  ;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en-US" sz="2000" dirty="0" smtClean="0"/>
              <a:t>int86(0x21,&amp;r,&amp;r) 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Размер памяти которую необходимо зарезервировать для программы измеряется в 16 байтных параграфах. 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14282" y="785794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r>
                <a:rPr lang="ru-RU" sz="2000" b="1" i="1" u="sng" dirty="0" smtClean="0"/>
                <a:t>Завершение задачи с сохранением программ в памяти</a:t>
              </a:r>
              <a:endParaRPr lang="ru-RU" sz="2000" b="1" dirty="0"/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5016"/>
            <a:ext cx="816142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572188"/>
          </a:xfrm>
        </p:spPr>
        <p:txBody>
          <a:bodyPr>
            <a:normAutofit fontScale="55000" lnSpcReduction="20000"/>
          </a:bodyPr>
          <a:lstStyle/>
          <a:p>
            <a:r>
              <a:rPr lang="en-US" sz="2000" dirty="0" smtClean="0"/>
              <a:t>#include &lt;</a:t>
            </a:r>
            <a:r>
              <a:rPr lang="en-US" sz="2000" dirty="0" err="1" smtClean="0"/>
              <a:t>stdio.h</a:t>
            </a:r>
            <a:r>
              <a:rPr lang="en-US" sz="2000" dirty="0" smtClean="0"/>
              <a:t>&gt;</a:t>
            </a:r>
            <a:endParaRPr lang="ru-RU" sz="2000" dirty="0" smtClean="0"/>
          </a:p>
          <a:p>
            <a:r>
              <a:rPr lang="en-US" sz="2000" dirty="0" smtClean="0"/>
              <a:t>#include &lt;</a:t>
            </a:r>
            <a:r>
              <a:rPr lang="en-US" sz="2000" dirty="0" err="1" smtClean="0"/>
              <a:t>dos.h</a:t>
            </a:r>
            <a:r>
              <a:rPr lang="en-US" sz="2000" dirty="0" smtClean="0"/>
              <a:t>&gt;</a:t>
            </a:r>
            <a:endParaRPr lang="ru-RU" sz="2000" dirty="0" smtClean="0"/>
          </a:p>
          <a:p>
            <a:r>
              <a:rPr lang="en-US" sz="2000" dirty="0" smtClean="0"/>
              <a:t>#include &lt;</a:t>
            </a:r>
            <a:r>
              <a:rPr lang="en-US" sz="2000" dirty="0" err="1" smtClean="0"/>
              <a:t>conio.h</a:t>
            </a:r>
            <a:r>
              <a:rPr lang="en-US" sz="2000" dirty="0" smtClean="0"/>
              <a:t>&gt;</a:t>
            </a:r>
            <a:endParaRPr lang="ru-RU" sz="2000" dirty="0" smtClean="0"/>
          </a:p>
          <a:p>
            <a:r>
              <a:rPr lang="en-US" sz="2000" dirty="0" smtClean="0"/>
              <a:t>#</a:t>
            </a:r>
            <a:r>
              <a:rPr lang="en-US" sz="2000" dirty="0" err="1" smtClean="0"/>
              <a:t>ifdef</a:t>
            </a:r>
            <a:r>
              <a:rPr lang="en-US" sz="2000" dirty="0" smtClean="0"/>
              <a:t> __</a:t>
            </a:r>
            <a:r>
              <a:rPr lang="en-US" sz="2000" dirty="0" err="1" smtClean="0"/>
              <a:t>cplusplus</a:t>
            </a:r>
            <a:endParaRPr lang="ru-RU" sz="2000" dirty="0" smtClean="0"/>
          </a:p>
          <a:p>
            <a:r>
              <a:rPr lang="en-US" sz="2000" dirty="0" smtClean="0"/>
              <a:t>	#define __CPPARGS ...</a:t>
            </a:r>
            <a:endParaRPr lang="ru-RU" sz="2000" dirty="0" smtClean="0"/>
          </a:p>
          <a:p>
            <a:r>
              <a:rPr lang="en-US" sz="2000" dirty="0" smtClean="0"/>
              <a:t>#else</a:t>
            </a:r>
            <a:endParaRPr lang="ru-RU" sz="2000" dirty="0" smtClean="0"/>
          </a:p>
          <a:p>
            <a:r>
              <a:rPr lang="en-US" sz="2000" dirty="0" smtClean="0"/>
              <a:t>	#define __CPPARGS</a:t>
            </a:r>
            <a:endParaRPr lang="ru-RU" sz="2000" dirty="0" smtClean="0"/>
          </a:p>
          <a:p>
            <a:r>
              <a:rPr lang="en-US" sz="2000" dirty="0" smtClean="0"/>
              <a:t>#</a:t>
            </a:r>
            <a:r>
              <a:rPr lang="en-US" sz="2000" dirty="0" err="1" smtClean="0"/>
              <a:t>endif</a:t>
            </a:r>
            <a:endParaRPr lang="ru-RU" sz="2000" dirty="0" smtClean="0"/>
          </a:p>
          <a:p>
            <a:r>
              <a:rPr lang="en-US" sz="2000" dirty="0" smtClean="0"/>
              <a:t>void interrupt ( *</a:t>
            </a:r>
            <a:r>
              <a:rPr lang="en-US" sz="2000" dirty="0" err="1" smtClean="0"/>
              <a:t>oldhandler</a:t>
            </a:r>
            <a:r>
              <a:rPr lang="en-US" sz="2000" dirty="0" smtClean="0"/>
              <a:t>)(__CPPARGS); /* </a:t>
            </a:r>
            <a:r>
              <a:rPr lang="ru-RU" sz="2000" dirty="0" smtClean="0"/>
              <a:t>адрес старого обработчика прерывания таймера</a:t>
            </a:r>
            <a:r>
              <a:rPr lang="en-US" sz="2000" dirty="0" smtClean="0"/>
              <a:t> */</a:t>
            </a:r>
            <a:endParaRPr lang="ru-RU" sz="2000" dirty="0" smtClean="0"/>
          </a:p>
          <a:p>
            <a:r>
              <a:rPr lang="ru-RU" sz="2000" dirty="0" err="1" smtClean="0"/>
              <a:t>int</a:t>
            </a:r>
            <a:r>
              <a:rPr lang="ru-RU" sz="2000" dirty="0" smtClean="0"/>
              <a:t> count=0;</a:t>
            </a:r>
          </a:p>
          <a:p>
            <a:r>
              <a:rPr lang="ru-RU" sz="2000" dirty="0" smtClean="0"/>
              <a:t>/*----------- Описание резидентной функции ------------*/</a:t>
            </a:r>
          </a:p>
          <a:p>
            <a:r>
              <a:rPr lang="en-US" sz="2000" dirty="0" smtClean="0"/>
              <a:t>void interrupt handler(__CPPARGS)</a:t>
            </a:r>
            <a:endParaRPr lang="ru-RU" sz="2000" dirty="0" smtClean="0"/>
          </a:p>
          <a:p>
            <a:r>
              <a:rPr lang="en-US" sz="2000" dirty="0" smtClean="0"/>
              <a:t>{</a:t>
            </a:r>
            <a:endParaRPr lang="ru-RU" sz="2000" dirty="0" smtClean="0"/>
          </a:p>
          <a:p>
            <a:r>
              <a:rPr lang="en-US" sz="2000" dirty="0" smtClean="0"/>
              <a:t>   count++;</a:t>
            </a:r>
            <a:endParaRPr lang="ru-RU" sz="2000" dirty="0" smtClean="0"/>
          </a:p>
          <a:p>
            <a:r>
              <a:rPr lang="en-US" sz="2000" dirty="0" smtClean="0"/>
              <a:t>   if(count%10==0) { sound(1500) ; delay(10) ; </a:t>
            </a:r>
            <a:r>
              <a:rPr lang="en-US" sz="2000" dirty="0" err="1" smtClean="0"/>
              <a:t>nosound</a:t>
            </a:r>
            <a:r>
              <a:rPr lang="en-US" sz="2000" dirty="0" smtClean="0"/>
              <a:t>() ; }</a:t>
            </a:r>
            <a:endParaRPr lang="ru-RU" sz="2000" dirty="0" smtClean="0"/>
          </a:p>
          <a:p>
            <a:r>
              <a:rPr lang="en-US" sz="2000" dirty="0" smtClean="0"/>
              <a:t>   </a:t>
            </a:r>
            <a:r>
              <a:rPr lang="ru-RU" sz="2000" dirty="0" err="1" smtClean="0"/>
              <a:t>oldhandler</a:t>
            </a:r>
            <a:r>
              <a:rPr lang="ru-RU" sz="2000" dirty="0" smtClean="0"/>
              <a:t>();  /* Вызов старого обработчика прерывания */ </a:t>
            </a:r>
          </a:p>
          <a:p>
            <a:r>
              <a:rPr lang="ru-RU" sz="2000" dirty="0" smtClean="0"/>
              <a:t>}</a:t>
            </a:r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main(void)</a:t>
            </a:r>
            <a:endParaRPr lang="ru-RU" sz="2000" dirty="0" smtClean="0"/>
          </a:p>
          <a:p>
            <a:r>
              <a:rPr lang="ru-RU" sz="2000" dirty="0" smtClean="0"/>
              <a:t>{</a:t>
            </a:r>
          </a:p>
          <a:p>
            <a:r>
              <a:rPr lang="ru-RU" sz="2000" dirty="0" smtClean="0"/>
              <a:t>   </a:t>
            </a:r>
            <a:r>
              <a:rPr lang="ru-RU" sz="2000" dirty="0" err="1" smtClean="0"/>
              <a:t>oldhandler</a:t>
            </a:r>
            <a:r>
              <a:rPr lang="ru-RU" sz="2000" dirty="0" smtClean="0"/>
              <a:t> = </a:t>
            </a:r>
            <a:r>
              <a:rPr lang="ru-RU" sz="2000" dirty="0" err="1" smtClean="0"/>
              <a:t>getvect</a:t>
            </a:r>
            <a:r>
              <a:rPr lang="ru-RU" sz="2000" dirty="0" smtClean="0"/>
              <a:t>(0x1c); /* Получить адрес системной функции обработки прерывания таймера */ </a:t>
            </a:r>
          </a:p>
          <a:p>
            <a:r>
              <a:rPr lang="ru-RU" sz="2000" dirty="0" smtClean="0"/>
              <a:t> 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ch</a:t>
            </a:r>
            <a:r>
              <a:rPr lang="en-US" sz="2000" dirty="0" smtClean="0"/>
              <a:t> ;</a:t>
            </a:r>
            <a:endParaRPr lang="ru-RU" sz="2000" dirty="0" smtClean="0"/>
          </a:p>
          <a:p>
            <a:r>
              <a:rPr lang="en-US" sz="2000" dirty="0" smtClean="0"/>
              <a:t>   union REGS r ;</a:t>
            </a:r>
            <a:endParaRPr lang="ru-RU" sz="2000" dirty="0" smtClean="0"/>
          </a:p>
          <a:p>
            <a:r>
              <a:rPr lang="en-US" sz="2000" dirty="0" smtClean="0"/>
              <a:t>   </a:t>
            </a:r>
            <a:r>
              <a:rPr lang="ru-RU" sz="2000" dirty="0" err="1" smtClean="0"/>
              <a:t>setvect</a:t>
            </a:r>
            <a:r>
              <a:rPr lang="ru-RU" sz="2000" dirty="0" smtClean="0"/>
              <a:t>(0x1c, </a:t>
            </a:r>
            <a:r>
              <a:rPr lang="ru-RU" sz="2000" dirty="0" err="1" smtClean="0"/>
              <a:t>handler</a:t>
            </a:r>
            <a:r>
              <a:rPr lang="ru-RU" sz="2000" dirty="0" smtClean="0"/>
              <a:t>);   /* Установить новый адрес функции обработки прерывания */ </a:t>
            </a:r>
          </a:p>
          <a:p>
            <a:r>
              <a:rPr lang="ru-RU" sz="2000" dirty="0" smtClean="0"/>
              <a:t>/* Возврат в ОС с оставлением программы резидентной в памяти */   </a:t>
            </a:r>
          </a:p>
          <a:p>
            <a:r>
              <a:rPr lang="en-US" sz="2000" dirty="0" err="1" smtClean="0"/>
              <a:t>r.h.ah</a:t>
            </a:r>
            <a:r>
              <a:rPr lang="en-US" sz="2000" dirty="0" smtClean="0"/>
              <a:t>=49 ;</a:t>
            </a:r>
            <a:endParaRPr lang="ru-RU" sz="2000" dirty="0" smtClean="0"/>
          </a:p>
          <a:p>
            <a:r>
              <a:rPr lang="en-US" sz="2000" dirty="0" smtClean="0"/>
              <a:t>   r.h.al=0 ;</a:t>
            </a:r>
            <a:endParaRPr lang="ru-RU" sz="2000" dirty="0" smtClean="0"/>
          </a:p>
          <a:p>
            <a:r>
              <a:rPr lang="en-US" sz="2000" dirty="0" smtClean="0"/>
              <a:t>   </a:t>
            </a:r>
            <a:r>
              <a:rPr lang="ru-RU" sz="2000" dirty="0" smtClean="0"/>
              <a:t>r.x.dx=2000 ;  /* Размер памяти занимаемой резидентной программой в параграфах */ </a:t>
            </a:r>
          </a:p>
          <a:p>
            <a:r>
              <a:rPr lang="ru-RU" sz="2000" dirty="0" smtClean="0"/>
              <a:t>   </a:t>
            </a:r>
            <a:r>
              <a:rPr lang="en-US" sz="2000" dirty="0" smtClean="0"/>
              <a:t>int86(0x21,&amp;r,&amp;r) ;</a:t>
            </a:r>
            <a:endParaRPr lang="ru-RU" sz="2000" dirty="0" smtClean="0"/>
          </a:p>
          <a:p>
            <a:r>
              <a:rPr lang="en-US" sz="2000" dirty="0" err="1" smtClean="0"/>
              <a:t>printf</a:t>
            </a:r>
            <a:r>
              <a:rPr lang="ru-RU" sz="2000" dirty="0" smtClean="0"/>
              <a:t>(«\</a:t>
            </a:r>
            <a:r>
              <a:rPr lang="en-US" sz="2000" dirty="0" smtClean="0"/>
              <a:t>n</a:t>
            </a:r>
            <a:r>
              <a:rPr lang="ru-RU" sz="2000" dirty="0" smtClean="0"/>
              <a:t> Резидентная программа установлена») ;   </a:t>
            </a:r>
          </a:p>
          <a:p>
            <a:r>
              <a:rPr lang="ru-RU" sz="2000" dirty="0" err="1" smtClean="0"/>
              <a:t>return</a:t>
            </a:r>
            <a:r>
              <a:rPr lang="ru-RU" sz="2000" dirty="0" smtClean="0"/>
              <a:t>(0);</a:t>
            </a:r>
          </a:p>
          <a:p>
            <a:r>
              <a:rPr lang="ru-RU" sz="2000" dirty="0" smtClean="0"/>
              <a:t>}</a:t>
            </a:r>
            <a:endParaRPr lang="ru-RU" sz="20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14282" y="500042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Резидентная программа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642918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/>
                <a:t>Структура исполняемого кода программы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985" name="Object 1"/>
          <p:cNvGraphicFramePr>
            <a:graphicFrameLocks noChangeAspect="1"/>
          </p:cNvGraphicFramePr>
          <p:nvPr/>
        </p:nvGraphicFramePr>
        <p:xfrm>
          <a:off x="428596" y="1714488"/>
          <a:ext cx="8161977" cy="3786214"/>
        </p:xfrm>
        <a:graphic>
          <a:graphicData uri="http://schemas.openxmlformats.org/presentationml/2006/ole">
            <p:oleObj spid="_x0000_s41985" name="Visio" r:id="rId3" imgW="6544056" imgH="3038856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14356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/>
                <a:t>Оптимизация размера резидентной программы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1142976" y="1285860"/>
          <a:ext cx="6942886" cy="5572140"/>
        </p:xfrm>
        <a:graphic>
          <a:graphicData uri="http://schemas.openxmlformats.org/presentationml/2006/ole">
            <p:oleObj spid="_x0000_s40961" name="Visio" r:id="rId3" imgW="6815328" imgH="5468112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" name="Группа 19"/>
          <p:cNvGrpSpPr/>
          <p:nvPr/>
        </p:nvGrpSpPr>
        <p:grpSpPr>
          <a:xfrm>
            <a:off x="285720" y="714356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История компьютерных вирусов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2" y="1571612"/>
          <a:ext cx="8643998" cy="3074955"/>
        </p:xfrm>
        <a:graphic>
          <a:graphicData uri="http://schemas.openxmlformats.org/drawingml/2006/table">
            <a:tbl>
              <a:tblPr/>
              <a:tblGrid>
                <a:gridCol w="1436694"/>
                <a:gridCol w="7207304"/>
              </a:tblGrid>
              <a:tr h="0"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Событие</a:t>
                      </a: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55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1988 год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Первая эпидемия вируса охватившая весь мир, а не отдельный регион.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55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1988 год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Эпидемия сетевого вируса Морриса Вирус заразил более 6000 компьютерных систем и практически парализовал их работу. Общие убытки от вируса Морриса были оценены в 96 млн долл.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55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1989 год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Эпидемии компьютерных вирусов в России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878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1990 год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Появление полиморфик-вирусов. Появления первых отечественных вирусов.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1992 год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первый вирус для Windows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878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1995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Появление первого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макро-вируса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" name="Группа 19"/>
          <p:cNvGrpSpPr/>
          <p:nvPr/>
        </p:nvGrpSpPr>
        <p:grpSpPr>
          <a:xfrm>
            <a:off x="285720" y="714356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История компьютерных вирусов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85720" y="1271961"/>
          <a:ext cx="8643998" cy="4114800"/>
        </p:xfrm>
        <a:graphic>
          <a:graphicData uri="http://schemas.openxmlformats.org/drawingml/2006/table">
            <a:tbl>
              <a:tblPr/>
              <a:tblGrid>
                <a:gridCol w="1436694"/>
                <a:gridCol w="7207304"/>
              </a:tblGrid>
              <a:tr h="0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1997 год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первый вирус для Linux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55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1998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Первый вирус заражающий приложения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Java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скрипты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VBA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html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документы </a:t>
                      </a: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Появление 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Backdoor.BO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- утилиты скрытого администрирования удаленных компьютеров и сетей.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55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1999 год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глобальная эпидемия интернет-червя Happy99. По сути дела это был первый современный червь, открывший новый этап в развитии вредоносных программ.</a:t>
                      </a: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Появились вирусы заражающие файлы помощи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Windows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и графические файлы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Corel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DRAW.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55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2000 год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Появились вирусы заражающие файлы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AutoCAD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Первый  "Троянский конь" для операционной системы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PalmOS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карманных компьютеров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Palm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Pilot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85% всех вирусных атак составили почтовые черви. Количество вирусов под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Linux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увеличилось в 7 раз.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" name="Группа 19"/>
          <p:cNvGrpSpPr/>
          <p:nvPr/>
        </p:nvGrpSpPr>
        <p:grpSpPr>
          <a:xfrm>
            <a:off x="285720" y="714356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История компьютерных вирусов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85720" y="1271961"/>
          <a:ext cx="8643998" cy="2858070"/>
        </p:xfrm>
        <a:graphic>
          <a:graphicData uri="http://schemas.openxmlformats.org/drawingml/2006/table">
            <a:tbl>
              <a:tblPr/>
              <a:tblGrid>
                <a:gridCol w="1436694"/>
                <a:gridCol w="7207304"/>
              </a:tblGrid>
              <a:tr h="0"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Событие</a:t>
                      </a: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55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2001 год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Появление бестелесных червей – вирусов способных активно распространяться и работать на зараженных компьютерах без использования файлов. В процессе работы такие программы существуют исключительно в системной памяти, а при передаче на другие компьютеры - в виде специальных пакетов данных.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55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2005 год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Появились вирусы для сотовых телефонов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55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2009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Взлом иранских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ядерных </a:t>
                      </a:r>
                      <a:r>
                        <a:rPr lang="ru-RU" sz="18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реаторов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878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2015 год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Взлом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электрокомпаний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н.в.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Взлом объектов интернета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вещей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59" marR="26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715436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Вирусы можно разделить на классы по следующим основным признакам: </a:t>
            </a:r>
          </a:p>
          <a:p>
            <a:r>
              <a:rPr lang="ru-RU" sz="2000" dirty="0" smtClean="0"/>
              <a:t>среда </a:t>
            </a:r>
            <a:r>
              <a:rPr lang="ru-RU" sz="2000" dirty="0" smtClean="0"/>
              <a:t>обитания; </a:t>
            </a:r>
          </a:p>
          <a:p>
            <a:r>
              <a:rPr lang="ru-RU" sz="2000" dirty="0" smtClean="0"/>
              <a:t>операционная </a:t>
            </a:r>
            <a:r>
              <a:rPr lang="ru-RU" sz="2000" dirty="0" smtClean="0"/>
              <a:t>система (ОС); </a:t>
            </a:r>
          </a:p>
          <a:p>
            <a:r>
              <a:rPr lang="ru-RU" sz="2000" dirty="0" smtClean="0"/>
              <a:t>особенности </a:t>
            </a:r>
            <a:r>
              <a:rPr lang="ru-RU" sz="2000" dirty="0" smtClean="0"/>
              <a:t>алгоритма работы; </a:t>
            </a:r>
          </a:p>
          <a:p>
            <a:pPr lvl="0"/>
            <a:r>
              <a:rPr lang="ru-RU" sz="2000" dirty="0" smtClean="0"/>
              <a:t>деструктивные возможности.</a:t>
            </a:r>
            <a:endParaRPr lang="ru-RU" sz="20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85794"/>
            <a:ext cx="8643998" cy="467294"/>
            <a:chOff x="1187450" y="1847850"/>
            <a:chExt cx="6769322" cy="467294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376476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lvl="1"/>
              <a:r>
                <a:rPr lang="ru-RU" b="1" dirty="0" smtClean="0"/>
                <a:t>Классификация компьютерных вирусов </a:t>
              </a:r>
              <a:endParaRPr lang="ru-RU" sz="1600" dirty="0"/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14356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r>
                <a:rPr lang="ru-RU" sz="2000" b="1" dirty="0" smtClean="0"/>
                <a:t>Классификация компьютерных вирусов </a:t>
              </a:r>
              <a:endParaRPr lang="ru-RU" sz="2000" dirty="0"/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8645500" cy="3292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715436" cy="4929222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Файловые вирусы при своем размножении используют файловую систему операционной системы компьютера:</a:t>
            </a:r>
          </a:p>
          <a:p>
            <a:pPr lvl="0"/>
            <a:r>
              <a:rPr lang="ru-RU" sz="2000" dirty="0" smtClean="0"/>
              <a:t>различными способами внедряются в исполняемые файлы (наиболее распространенный тип вирусов); </a:t>
            </a:r>
          </a:p>
          <a:p>
            <a:pPr lvl="0"/>
            <a:r>
              <a:rPr lang="ru-RU" sz="2000" dirty="0" smtClean="0"/>
              <a:t>создают файлы-двойники (</a:t>
            </a:r>
            <a:r>
              <a:rPr lang="ru-RU" sz="2000" dirty="0" err="1" smtClean="0"/>
              <a:t>компаньон-вирусы</a:t>
            </a:r>
            <a:r>
              <a:rPr lang="ru-RU" sz="2000" dirty="0" smtClean="0"/>
              <a:t>); </a:t>
            </a:r>
          </a:p>
          <a:p>
            <a:pPr lvl="0"/>
            <a:r>
              <a:rPr lang="ru-RU" sz="2000" dirty="0" smtClean="0"/>
              <a:t>создают свои копии в различных каталогах; </a:t>
            </a:r>
          </a:p>
          <a:p>
            <a:pPr lvl="0"/>
            <a:r>
              <a:rPr lang="ru-RU" sz="2000" dirty="0" smtClean="0"/>
              <a:t>используют особенности организации файловой системы (link-вирусы). 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По </a:t>
            </a:r>
            <a:r>
              <a:rPr lang="ru-RU" sz="2000" dirty="0" smtClean="0"/>
              <a:t>способу заражения файлов вирусы делятся на:</a:t>
            </a:r>
          </a:p>
          <a:p>
            <a:pPr lvl="0"/>
            <a:r>
              <a:rPr lang="ru-RU" sz="2000" dirty="0" smtClean="0"/>
              <a:t>перезаписывающие;</a:t>
            </a:r>
          </a:p>
          <a:p>
            <a:pPr lvl="0"/>
            <a:r>
              <a:rPr lang="ru-RU" sz="2000" dirty="0" smtClean="0"/>
              <a:t>паразитические; </a:t>
            </a:r>
          </a:p>
          <a:p>
            <a:pPr lvl="0"/>
            <a:r>
              <a:rPr lang="ru-RU" sz="2000" dirty="0" smtClean="0"/>
              <a:t>вирусы-компаньоны; </a:t>
            </a:r>
          </a:p>
          <a:p>
            <a:pPr lvl="0"/>
            <a:r>
              <a:rPr lang="ru-RU" sz="2000" dirty="0" smtClean="0"/>
              <a:t>вирусы-ссылки; </a:t>
            </a:r>
          </a:p>
          <a:p>
            <a:pPr lvl="0"/>
            <a:r>
              <a:rPr lang="ru-RU" sz="2000" dirty="0" smtClean="0"/>
              <a:t>вирусы, заражающие объектные модули (OBJ); </a:t>
            </a:r>
          </a:p>
          <a:p>
            <a:pPr lvl="0"/>
            <a:r>
              <a:rPr lang="ru-RU" sz="2000" dirty="0" smtClean="0"/>
              <a:t>вирусы, заражающие библиотеки компиляторов (LIB); </a:t>
            </a:r>
          </a:p>
          <a:p>
            <a:pPr lvl="0"/>
            <a:r>
              <a:rPr lang="ru-RU" sz="2000" dirty="0" smtClean="0"/>
              <a:t>вирусы, заражающие исходные тексты программ. </a:t>
            </a:r>
          </a:p>
          <a:p>
            <a:pPr lvl="0"/>
            <a:endParaRPr lang="ru-RU" sz="20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14282" y="714356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r>
                <a:rPr lang="ru-RU" sz="2000" b="1" dirty="0" smtClean="0"/>
                <a:t>Файловые вирусы</a:t>
              </a:r>
              <a:endParaRPr lang="ru-RU" sz="2000" b="1" dirty="0"/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510</TotalTime>
  <Words>2462</Words>
  <Application>Microsoft Office PowerPoint</Application>
  <PresentationFormat>Экран (4:3)</PresentationFormat>
  <Paragraphs>469</Paragraphs>
  <Slides>38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0" baseType="lpstr">
      <vt:lpstr>Поток</vt:lpstr>
      <vt:lpstr>Документ Microsoft Office Visio</vt:lpstr>
      <vt:lpstr>Кафедра Защищенных систем связи Malware  (Вредоносное ПО)  Лекция 1. Компьютерные вирусы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Слайд 25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Valued Acer Customer</dc:creator>
  <cp:lastModifiedBy>krasov</cp:lastModifiedBy>
  <cp:revision>55</cp:revision>
  <dcterms:created xsi:type="dcterms:W3CDTF">2015-10-10T17:01:06Z</dcterms:created>
  <dcterms:modified xsi:type="dcterms:W3CDTF">2016-09-15T07:35:23Z</dcterms:modified>
</cp:coreProperties>
</file>